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398" r:id="rId3"/>
    <p:sldId id="399" r:id="rId4"/>
    <p:sldId id="343" r:id="rId5"/>
    <p:sldId id="445" r:id="rId6"/>
    <p:sldId id="462" r:id="rId7"/>
    <p:sldId id="453" r:id="rId8"/>
    <p:sldId id="447" r:id="rId9"/>
    <p:sldId id="454" r:id="rId10"/>
    <p:sldId id="459" r:id="rId11"/>
    <p:sldId id="446" r:id="rId12"/>
    <p:sldId id="455" r:id="rId13"/>
    <p:sldId id="463" r:id="rId14"/>
    <p:sldId id="456" r:id="rId15"/>
    <p:sldId id="448" r:id="rId16"/>
    <p:sldId id="458" r:id="rId17"/>
    <p:sldId id="460" r:id="rId18"/>
    <p:sldId id="457" r:id="rId19"/>
    <p:sldId id="449" r:id="rId20"/>
    <p:sldId id="258" r:id="rId21"/>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B9BD5"/>
    <a:srgbClr val="1B3D6D"/>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8" autoAdjust="0"/>
    <p:restoredTop sz="80645" autoAdjust="0"/>
  </p:normalViewPr>
  <p:slideViewPr>
    <p:cSldViewPr>
      <p:cViewPr varScale="1">
        <p:scale>
          <a:sx n="89" d="100"/>
          <a:sy n="89" d="100"/>
        </p:scale>
        <p:origin x="2604"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3/18/2022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Hello everyone, and thank you so much for having us at this year’s 2022 DSPS Competition. We are with Boise State University, this is Steven Kim, TJ Zhang, and Amanda Mullins. We are here to present our findings from our ‘Pavement Defects Detection Based on Yolov5 and Generative Adversarial Network’.</a:t>
            </a: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Then for the generative adversarial network. First, what is GAN? It is a class of machine learning frameworks. It contains two neural networks, we called generator and discriminator. As we can see from its name, the generator is used to produce fake road  images. And then the fake images and real images would mixed together and put in the discriminator. And discriminator is used to tell if the image is fake or real. AS you can imagine, it is a battle between the generator and discriminator. The generator would try his best to produce images as real as possible while the discriminator would try his best to discrete the fake and real images as accurate as possible. Then, finally, when it reaches some point, like the error is smaller than what we set. Finally , we can get the real-like images from the generator.</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Both of the generator and discriminator are consisted of deep neural network. The generator has three hidden layers and the node is 128, 256, 512 separately, between the hidden layer the activation function was </a:t>
            </a:r>
            <a:r>
              <a:rPr lang="en-US" sz="800" dirty="0" err="1">
                <a:latin typeface="Arial" panose="020B0604020202020204" pitchFamily="34" charset="0"/>
                <a:cs typeface="Arial" panose="020B0604020202020204" pitchFamily="34" charset="0"/>
              </a:rPr>
              <a:t>leakyRelu</a:t>
            </a:r>
            <a:r>
              <a:rPr lang="en-US" sz="800" dirty="0">
                <a:latin typeface="Arial" panose="020B0604020202020204" pitchFamily="34" charset="0"/>
                <a:cs typeface="Arial" panose="020B0604020202020204" pitchFamily="34" charset="0"/>
              </a:rPr>
              <a:t> while at the end of the network, the activation function is Tanh. For the discriminator, it has three hidden layers also, the node is 512,256,256, and the output is one node, as real or fake. And then the actual class of the image will be compared with the result from the discriminator. The comparison will be used to update the parameters in discriminator and generator.</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 And then, in this work, 100 images were produced from the GAN to enlarge the amount of the dataset. Depends on the ratio of the given training and tuning data, we divided 100 images into 80 and 20.</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577112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yolov5’ result is evaluated by F1 score. The F1 metric weights recall and precision equivalently, acting as a good retrieval algorithm, maximizing both precision and recall simultaneously.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 typeface="Wingdings" panose="05000000000000000000" pitchFamily="2" charset="2"/>
              <a:buNone/>
              <a:tabLst/>
              <a:defRPr/>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147768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Yolov5 model was tested by using different amount of images.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addition of the second batch of images resulted in a decrease in the F1 score. The first batch and the testing data were annotated by sponsors of DSPS22, who might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 The addition of fake images brought an increase in the F1 score of 0.633. The improvement is considered significant, compared to the raw data accuracy of 0.581.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overview of our presentation can be seen here. We will discuss a brief background of pavement distress detection, the data of this project, the methodology, results, then conclude with a brief summary.</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*Pavement Distresses*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There are several different pavement distresses, such as various </a:t>
            </a:r>
            <a:r>
              <a:rPr lang="en-US" sz="800" dirty="0" err="1">
                <a:latin typeface="Arial" panose="020B0604020202020204" pitchFamily="34" charset="0"/>
                <a:cs typeface="Arial" panose="020B0604020202020204" pitchFamily="34" charset="0"/>
              </a:rPr>
              <a:t>cracks,patching</a:t>
            </a:r>
            <a:r>
              <a:rPr lang="en-US" sz="800" dirty="0">
                <a:latin typeface="Arial" panose="020B0604020202020204" pitchFamily="34" charset="0"/>
                <a:cs typeface="Arial" panose="020B0604020202020204" pitchFamily="34" charset="0"/>
              </a:rPr>
              <a:t>, ceiling </a:t>
            </a:r>
            <a:r>
              <a:rPr lang="en-US" sz="800" dirty="0" err="1">
                <a:latin typeface="Arial" panose="020B0604020202020204" pitchFamily="34" charset="0"/>
                <a:cs typeface="Arial" panose="020B0604020202020204" pitchFamily="34" charset="0"/>
              </a:rPr>
              <a:t>ect</a:t>
            </a:r>
            <a:r>
              <a:rPr lang="en-US" sz="800" dirty="0">
                <a:latin typeface="Arial" panose="020B0604020202020204" pitchFamily="34" charset="0"/>
                <a:cs typeface="Arial" panose="020B0604020202020204" pitchFamily="34" charset="0"/>
              </a:rPr>
              <a:t>., that occur over the course of a pavement’s service life and can negatively impact the performance and longevity of the structure lifespan. These distresses can occur as a result of loading, environmental conditions, chemicals, and materials used.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*Prevention and identification*</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traditional method to get the number and distribution of defects is counting manually by engineers. However,  this method is time consuming, labor intensive and also sometimes dangerous, affecting the traffic.</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Improving the accuracy and efficiency of this process is currently a hot topic for civil engineering research.  The main methods to detect deterioration in roads can be divided into three categories.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first is conventional methods, like threshold segmentation, edge detection and minimal path selection algorithms are computationally efficient, but perform poorly in terms of robustness, as it easily fails when it encounters illumination changes or irregular shaped defects.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second is Machine learning methods, such as support vector machines and random forest can achieve better accuracy than conventional methods when facing new situations during road inspection. However, feature engineering, which heavily depends on the engineer's knowledge, may limit the overall performance.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third is Deep learning methods. it  is becoming one of the most advanced pixel-level target detection methods in road condition inspection. Many methods like CNN and YOLO have good applications in the transportation infrastructure management field.  However, it requires a vast amount of pavement damage images to achieve accurate network training.</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data is from the organizers of DSPS22, and are collected from three cities,  Kansas city, Jefferson city, Columbia in Missouri.  It contains 7 main distress types we have mentioned in the introduction part, including 4 kinds of cracks, manhole, sealing and patching. And the data was released by the DSPS through three times.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10874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first release contains 211 images for training and 52 images for validation and all the images have been annotated by the sponsor. The second release contains 112 images for training and 28 images for tuning, but these images are not annotated. It was finally annotated by our team members. Thus, the logic in annotating these distresses are different. It may cause a decrease in test accuracy. However, I think it is necessary. As we know, there should be many engineers who will annotate the road images. Each person has his/her own understanding of the defects. We called it bias. So, by introducing the second release, the robust of the model would be improved a lot. The third release contains 23 images for testing. </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However, as we can see, there are two limits on the provided dataset. The first is the amount. The total training dataset only contains 323 images which is quite small when using the deep learning model. the  other limit is test data. The distresses in test data is not evenly distributed. It will cause an unbalanced problem. For example, manhole is the main distress in the test data. That means if I change the model’s preference to manhole. We will finally got a good model for this task although it may not fit well for other upcoming images.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Let me introduce our work. Firstly, our goal is to improve the accuracy of YOLOv5 when it targets the objects in the top-down view images. Because it is a data-centric competition, the model can not be changed. So The red part is our main contribute including image preprocessing, generative adversarial network and annotation.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First, the pavement images were processed by image preprocessing methods.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 Then, the given images would be used as an input to the GAN (generative adversarial network), to produce fake images. The produced images and real images would be combined together as the input of the YOLOv5 model to detect the distress on the pavement surface.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So Why we try to use these methods?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It is Based on the competition's data-centric statistics idea. The conference asked us mainly focus on the data cleaning, annotation and augmentation.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 For the data cleaning part, due to the amount of images being quite low, we try to use the image preprocess method to denoise the images. Three methods  including Gaussian Filter, Histogram equalization and Normalization were used in the work. For the annotation part, our solution is to increase the bias to improve the YOLOv5’s robustness. For the augmentation part, we introduce the generative adversarial network to increase the amount of the images as lack of image is always been a problem in deep learning models.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For the image preprocess, as we know, Raw pavement images are negatively impacted by pulse interference that creates ‘noise’ for the model, which distracts it from the actual crack area on the surface.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In order to mitigate or ‘denoise’ this occurrence, a Gaussian filter is applied to the images. Gaussian filter is using a gaussian kernel to apply on each pixel and get a new value. Through this way, the image would be more smooth, and some noise would be removed.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In addition to this, histogram equalization is used to enhance the defects illustrated in the image to make it more recognizable to the model, As we can see from the image. this method usually increases the global contrast, especially the  pavement image is represented by a narrow range of intensity values.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Finally, image normalization is used to the image, that is, make the whole image mean equals to zero. We calculate the mean of the all pixels in the image and then for each pixel, subtract the mean value. Using this method, the majority of the normal part would be removed and only the distresses would stay. Thus, this is a good way to remove the noise.</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12254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3" Type="http://schemas.openxmlformats.org/officeDocument/2006/relationships/image" Target="../media/image32.jpeg"/><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00201"/>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1746212" y="3031863"/>
            <a:ext cx="5651576" cy="2819400"/>
          </a:xfrm>
          <a:prstGeom prst="rect">
            <a:avLst/>
          </a:prstGeom>
        </p:spPr>
      </p:pic>
      <p:sp>
        <p:nvSpPr>
          <p:cNvPr id="5" name="Rectangle 4">
            <a:extLst>
              <a:ext uri="{FF2B5EF4-FFF2-40B4-BE49-F238E27FC236}">
                <a16:creationId xmlns:a16="http://schemas.microsoft.com/office/drawing/2014/main" id="{E639FF34-30A5-4F92-ACCD-1C0C59FC3284}"/>
              </a:ext>
            </a:extLst>
          </p:cNvPr>
          <p:cNvSpPr/>
          <p:nvPr/>
        </p:nvSpPr>
        <p:spPr>
          <a:xfrm>
            <a:off x="2438400" y="30569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7A0DD49-B068-4025-95BD-60054EBC9B36}"/>
              </a:ext>
            </a:extLst>
          </p:cNvPr>
          <p:cNvSpPr/>
          <p:nvPr/>
        </p:nvSpPr>
        <p:spPr>
          <a:xfrm>
            <a:off x="5334000" y="37427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82">
            <a:extLst>
              <a:ext uri="{FF2B5EF4-FFF2-40B4-BE49-F238E27FC236}">
                <a16:creationId xmlns:a16="http://schemas.microsoft.com/office/drawing/2014/main" id="{27F12F41-8E22-4B73-B85F-ADBE417386FC}"/>
              </a:ext>
            </a:extLst>
          </p:cNvPr>
          <p:cNvSpPr/>
          <p:nvPr/>
        </p:nvSpPr>
        <p:spPr>
          <a:xfrm>
            <a:off x="687088" y="2895600"/>
            <a:ext cx="7923512" cy="305696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426985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420C5C32-192D-46F2-A97A-F3F4BFA12AD5}"/>
              </a:ext>
            </a:extLst>
          </p:cNvPr>
          <p:cNvPicPr>
            <a:picLocks noChangeAspect="1"/>
          </p:cNvPicPr>
          <p:nvPr/>
        </p:nvPicPr>
        <p:blipFill>
          <a:blip r:embed="rId3"/>
          <a:stretch>
            <a:fillRect/>
          </a:stretch>
        </p:blipFill>
        <p:spPr>
          <a:xfrm>
            <a:off x="2712885" y="4114801"/>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3123205" y="2133601"/>
            <a:ext cx="2836630" cy="19812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Generator:</a:t>
            </a:r>
          </a:p>
          <a:p>
            <a:pPr marL="0" indent="0">
              <a:buNone/>
            </a:pPr>
            <a:r>
              <a:rPr lang="en-US" sz="1600" dirty="0">
                <a:latin typeface="Times New Roman" panose="02020603050405020304" pitchFamily="18" charset="0"/>
                <a:cs typeface="Times New Roman" panose="02020603050405020304" pitchFamily="18" charset="0"/>
              </a:rPr>
              <a:t>Deep Neural Network with three hidden layers.</a:t>
            </a:r>
          </a:p>
          <a:p>
            <a:pPr marL="0" indent="0">
              <a:buNone/>
            </a:pPr>
            <a:r>
              <a:rPr lang="en-US" sz="1600" b="1" dirty="0">
                <a:latin typeface="Times New Roman" panose="02020603050405020304" pitchFamily="18" charset="0"/>
                <a:cs typeface="Times New Roman" panose="02020603050405020304" pitchFamily="18" charset="0"/>
              </a:rPr>
              <a:t>Discriminator: </a:t>
            </a:r>
          </a:p>
          <a:p>
            <a:pPr marL="0" indent="0">
              <a:buNone/>
            </a:pPr>
            <a:r>
              <a:rPr lang="en-US" sz="1600" dirty="0">
                <a:latin typeface="Times New Roman" panose="02020603050405020304" pitchFamily="18" charset="0"/>
                <a:cs typeface="Times New Roman" panose="02020603050405020304" pitchFamily="18" charset="0"/>
              </a:rPr>
              <a:t>Deep leaning network with three hidden layers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2400" dirty="0">
              <a:latin typeface="Arial" panose="020B0604020202020204" pitchFamily="34" charset="0"/>
              <a:cs typeface="Arial" panose="020B0604020202020204" pitchFamily="34" charset="0"/>
            </a:endParaRPr>
          </a:p>
        </p:txBody>
      </p:sp>
      <p:pic>
        <p:nvPicPr>
          <p:cNvPr id="39" name="Picture 38">
            <a:extLst>
              <a:ext uri="{FF2B5EF4-FFF2-40B4-BE49-F238E27FC236}">
                <a16:creationId xmlns:a16="http://schemas.microsoft.com/office/drawing/2014/main" id="{2EE886B1-B89B-4189-9A16-C5CACABEC29C}"/>
              </a:ext>
            </a:extLst>
          </p:cNvPr>
          <p:cNvPicPr>
            <a:picLocks noChangeAspect="1"/>
          </p:cNvPicPr>
          <p:nvPr/>
        </p:nvPicPr>
        <p:blipFill>
          <a:blip r:embed="rId4"/>
          <a:stretch>
            <a:fillRect/>
          </a:stretch>
        </p:blipFill>
        <p:spPr>
          <a:xfrm>
            <a:off x="381000" y="2133600"/>
            <a:ext cx="2464399" cy="3245567"/>
          </a:xfrm>
          <a:prstGeom prst="rect">
            <a:avLst/>
          </a:prstGeom>
        </p:spPr>
      </p:pic>
      <p:pic>
        <p:nvPicPr>
          <p:cNvPr id="40" name="Picture 39">
            <a:extLst>
              <a:ext uri="{FF2B5EF4-FFF2-40B4-BE49-F238E27FC236}">
                <a16:creationId xmlns:a16="http://schemas.microsoft.com/office/drawing/2014/main" id="{69F39A2F-FC33-4069-938A-2E6DB4CCC98B}"/>
              </a:ext>
            </a:extLst>
          </p:cNvPr>
          <p:cNvPicPr>
            <a:picLocks noChangeAspect="1"/>
          </p:cNvPicPr>
          <p:nvPr/>
        </p:nvPicPr>
        <p:blipFill>
          <a:blip r:embed="rId5"/>
          <a:stretch>
            <a:fillRect/>
          </a:stretch>
        </p:blipFill>
        <p:spPr>
          <a:xfrm>
            <a:off x="6237641" y="2125532"/>
            <a:ext cx="2438400" cy="3211327"/>
          </a:xfrm>
          <a:prstGeom prst="rect">
            <a:avLst/>
          </a:prstGeom>
        </p:spPr>
      </p:pic>
    </p:spTree>
    <p:extLst>
      <p:ext uri="{BB962C8B-B14F-4D97-AF65-F5344CB8AC3E}">
        <p14:creationId xmlns:p14="http://schemas.microsoft.com/office/powerpoint/2010/main" val="106746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1"/>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2"/>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7" name="Picture 6">
            <a:extLst>
              <a:ext uri="{FF2B5EF4-FFF2-40B4-BE49-F238E27FC236}">
                <a16:creationId xmlns:a16="http://schemas.microsoft.com/office/drawing/2014/main" id="{0257A93B-B286-4009-B277-F3AA23F7FC38}"/>
              </a:ext>
            </a:extLst>
          </p:cNvPr>
          <p:cNvPicPr>
            <a:picLocks noChangeAspect="1"/>
          </p:cNvPicPr>
          <p:nvPr/>
        </p:nvPicPr>
        <p:blipFill>
          <a:blip r:embed="rId13"/>
          <a:stretch>
            <a:fillRect/>
          </a:stretch>
        </p:blipFill>
        <p:spPr>
          <a:xfrm>
            <a:off x="6213155" y="2455085"/>
            <a:ext cx="2180761" cy="915919"/>
          </a:xfrm>
          <a:prstGeom prst="rect">
            <a:avLst/>
          </a:prstGeom>
        </p:spPr>
      </p:pic>
      <p:sp>
        <p:nvSpPr>
          <p:cNvPr id="45" name="TextBox 44">
            <a:extLst>
              <a:ext uri="{FF2B5EF4-FFF2-40B4-BE49-F238E27FC236}">
                <a16:creationId xmlns:a16="http://schemas.microsoft.com/office/drawing/2014/main" id="{AE143B7C-AE92-4103-A8CF-3D120BFE95D6}"/>
              </a:ext>
            </a:extLst>
          </p:cNvPr>
          <p:cNvSpPr txBox="1"/>
          <p:nvPr/>
        </p:nvSpPr>
        <p:spPr>
          <a:xfrm>
            <a:off x="6492596" y="3803931"/>
            <a:ext cx="1737004"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8   :   2</a:t>
            </a:r>
            <a:endParaRPr lang="en-US" dirty="0">
              <a:latin typeface="Times New Roman" panose="02020603050405020304" pitchFamily="18" charset="0"/>
              <a:cs typeface="Times New Roman" panose="02020603050405020304" pitchFamily="18" charset="0"/>
            </a:endParaRPr>
          </a:p>
        </p:txBody>
      </p:sp>
      <p:sp>
        <p:nvSpPr>
          <p:cNvPr id="8" name="Arrow: U-Turn 7">
            <a:extLst>
              <a:ext uri="{FF2B5EF4-FFF2-40B4-BE49-F238E27FC236}">
                <a16:creationId xmlns:a16="http://schemas.microsoft.com/office/drawing/2014/main" id="{0B22E8A7-68C5-4ED8-97BC-418656C89258}"/>
              </a:ext>
            </a:extLst>
          </p:cNvPr>
          <p:cNvSpPr/>
          <p:nvPr/>
        </p:nvSpPr>
        <p:spPr>
          <a:xfrm>
            <a:off x="2590800" y="1172251"/>
            <a:ext cx="4876797" cy="936243"/>
          </a:xfrm>
          <a:prstGeom prst="uturnArrow">
            <a:avLst>
              <a:gd name="adj1" fmla="val 17162"/>
              <a:gd name="adj2" fmla="val 25000"/>
              <a:gd name="adj3" fmla="val 30319"/>
              <a:gd name="adj4" fmla="val 43750"/>
              <a:gd name="adj5" fmla="val 100000"/>
            </a:avLst>
          </a:prstGeom>
          <a:solidFill>
            <a:srgbClr val="5B9BD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961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Evaluation Metrics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2895600" y="4419600"/>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Arial" panose="020B0604020202020204" pitchFamily="34" charset="0"/>
                <a:cs typeface="Arial" panose="020B0604020202020204" pitchFamily="34" charset="0"/>
              </a:rPr>
              <a:t>Preprocess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F1 score decreases after applying the preprocess methods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Image preprocessing may not be considered</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4196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13921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6346866" y="3320324"/>
            <a:ext cx="2674800" cy="2774476"/>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take about ** hours to run the GAN and ** images were produced during this process. Finally, 100 images were chosen to use in the YOLOv5 model</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1925468"/>
            <a:ext cx="5280727" cy="3007063"/>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1789504"/>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50171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pic>
        <p:nvPicPr>
          <p:cNvPr id="39" name="Picture 38">
            <a:extLst>
              <a:ext uri="{FF2B5EF4-FFF2-40B4-BE49-F238E27FC236}">
                <a16:creationId xmlns:a16="http://schemas.microsoft.com/office/drawing/2014/main" id="{3EC76A49-8AE1-1F42-B5E6-39F34DCE4E4F}"/>
              </a:ext>
            </a:extLst>
          </p:cNvPr>
          <p:cNvPicPr>
            <a:picLocks/>
          </p:cNvPicPr>
          <p:nvPr/>
        </p:nvPicPr>
        <p:blipFill rotWithShape="1">
          <a:blip r:embed="rId3">
            <a:extLst>
              <a:ext uri="{28A0092B-C50C-407E-A947-70E740481C1C}">
                <a14:useLocalDpi xmlns:a14="http://schemas.microsoft.com/office/drawing/2010/main" val="0"/>
              </a:ext>
            </a:extLst>
          </a:blip>
          <a:srcRect l="20866" t="-267" r="60085" b="50267"/>
          <a:stretch/>
        </p:blipFill>
        <p:spPr>
          <a:xfrm>
            <a:off x="3200400" y="1972700"/>
            <a:ext cx="2362199" cy="2362199"/>
          </a:xfrm>
          <a:prstGeom prst="rect">
            <a:avLst/>
          </a:prstGeom>
        </p:spPr>
      </p:pic>
      <p:pic>
        <p:nvPicPr>
          <p:cNvPr id="40" name="Picture 39">
            <a:extLst>
              <a:ext uri="{FF2B5EF4-FFF2-40B4-BE49-F238E27FC236}">
                <a16:creationId xmlns:a16="http://schemas.microsoft.com/office/drawing/2014/main" id="{A02E039A-9780-DB48-9368-51E781651A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776" b="24776"/>
          <a:stretch/>
        </p:blipFill>
        <p:spPr>
          <a:xfrm flipH="1">
            <a:off x="5791200" y="1972700"/>
            <a:ext cx="2362200" cy="2362200"/>
          </a:xfrm>
          <a:prstGeom prst="rect">
            <a:avLst/>
          </a:prstGeom>
        </p:spPr>
      </p:pic>
      <p:sp>
        <p:nvSpPr>
          <p:cNvPr id="41" name="Oval 40">
            <a:extLst>
              <a:ext uri="{FF2B5EF4-FFF2-40B4-BE49-F238E27FC236}">
                <a16:creationId xmlns:a16="http://schemas.microsoft.com/office/drawing/2014/main" id="{21248DD7-0061-044C-8026-E1BAFC03B4DE}"/>
              </a:ext>
            </a:extLst>
          </p:cNvPr>
          <p:cNvSpPr/>
          <p:nvPr/>
        </p:nvSpPr>
        <p:spPr>
          <a:xfrm>
            <a:off x="3505199" y="2010171"/>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18BCE-802E-BA4A-A7F1-1132B659935C}"/>
              </a:ext>
            </a:extLst>
          </p:cNvPr>
          <p:cNvSpPr/>
          <p:nvPr/>
        </p:nvSpPr>
        <p:spPr>
          <a:xfrm>
            <a:off x="3689585" y="2180827"/>
            <a:ext cx="1873013" cy="2309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0F83004B-4645-7846-9D9F-BBBD59179BB2}"/>
              </a:ext>
            </a:extLst>
          </p:cNvPr>
          <p:cNvPicPr>
            <a:picLocks/>
          </p:cNvPicPr>
          <p:nvPr/>
        </p:nvPicPr>
        <p:blipFill rotWithShape="1">
          <a:blip r:embed="rId5">
            <a:extLst>
              <a:ext uri="{28A0092B-C50C-407E-A947-70E740481C1C}">
                <a14:useLocalDpi xmlns:a14="http://schemas.microsoft.com/office/drawing/2010/main" val="0"/>
              </a:ext>
            </a:extLst>
          </a:blip>
          <a:srcRect r="79830" b="49725"/>
          <a:stretch/>
        </p:blipFill>
        <p:spPr>
          <a:xfrm>
            <a:off x="609600" y="1981200"/>
            <a:ext cx="2362199" cy="2362199"/>
          </a:xfrm>
          <a:prstGeom prst="rect">
            <a:avLst/>
          </a:prstGeom>
        </p:spPr>
      </p:pic>
      <p:sp>
        <p:nvSpPr>
          <p:cNvPr id="6" name="TextBox 5">
            <a:extLst>
              <a:ext uri="{FF2B5EF4-FFF2-40B4-BE49-F238E27FC236}">
                <a16:creationId xmlns:a16="http://schemas.microsoft.com/office/drawing/2014/main" id="{9A75D9C5-7298-0941-A8D1-666A2F565DCA}"/>
              </a:ext>
            </a:extLst>
          </p:cNvPr>
          <p:cNvSpPr txBox="1"/>
          <p:nvPr/>
        </p:nvSpPr>
        <p:spPr>
          <a:xfrm>
            <a:off x="1348249" y="4606970"/>
            <a:ext cx="9332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 epoch</a:t>
            </a:r>
          </a:p>
        </p:txBody>
      </p:sp>
      <p:sp>
        <p:nvSpPr>
          <p:cNvPr id="44" name="TextBox 43">
            <a:extLst>
              <a:ext uri="{FF2B5EF4-FFF2-40B4-BE49-F238E27FC236}">
                <a16:creationId xmlns:a16="http://schemas.microsoft.com/office/drawing/2014/main" id="{37DB71CB-EE4A-1C42-92AF-3CA9EFE2B1F6}"/>
              </a:ext>
            </a:extLst>
          </p:cNvPr>
          <p:cNvSpPr txBox="1"/>
          <p:nvPr/>
        </p:nvSpPr>
        <p:spPr>
          <a:xfrm>
            <a:off x="3661507" y="4606970"/>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140000 epochs</a:t>
            </a:r>
          </a:p>
        </p:txBody>
      </p:sp>
      <p:sp>
        <p:nvSpPr>
          <p:cNvPr id="45" name="TextBox 44">
            <a:extLst>
              <a:ext uri="{FF2B5EF4-FFF2-40B4-BE49-F238E27FC236}">
                <a16:creationId xmlns:a16="http://schemas.microsoft.com/office/drawing/2014/main" id="{240F450D-F204-0A49-BD61-604C159D924A}"/>
              </a:ext>
            </a:extLst>
          </p:cNvPr>
          <p:cNvSpPr txBox="1"/>
          <p:nvPr/>
        </p:nvSpPr>
        <p:spPr>
          <a:xfrm>
            <a:off x="6357388" y="4610439"/>
            <a:ext cx="12298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Real image</a:t>
            </a:r>
          </a:p>
        </p:txBody>
      </p:sp>
      <p:sp>
        <p:nvSpPr>
          <p:cNvPr id="46" name="Content Placeholder 2">
            <a:extLst>
              <a:ext uri="{FF2B5EF4-FFF2-40B4-BE49-F238E27FC236}">
                <a16:creationId xmlns:a16="http://schemas.microsoft.com/office/drawing/2014/main" id="{0B513BCC-6CB3-3545-9FDE-F08C05247AC8}"/>
              </a:ext>
            </a:extLst>
          </p:cNvPr>
          <p:cNvSpPr>
            <a:spLocks noGrp="1"/>
          </p:cNvSpPr>
          <p:nvPr>
            <p:ph idx="1"/>
          </p:nvPr>
        </p:nvSpPr>
        <p:spPr>
          <a:xfrm>
            <a:off x="609600" y="5105400"/>
            <a:ext cx="7543800" cy="1166302"/>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GAN</a:t>
            </a: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0 epoch: The fake image was consisted of random noise.</a:t>
            </a:r>
          </a:p>
          <a:p>
            <a:pPr marL="0" indent="0">
              <a:buNone/>
            </a:pPr>
            <a:r>
              <a:rPr lang="en-US" sz="1800" dirty="0">
                <a:latin typeface="Arial" panose="020B0604020202020204" pitchFamily="34" charset="0"/>
                <a:cs typeface="Arial" panose="020B0604020202020204" pitchFamily="34" charset="0"/>
              </a:rPr>
              <a:t>After 100000: The fake image was similar to the real image.</a:t>
            </a:r>
          </a:p>
        </p:txBody>
      </p:sp>
    </p:spTree>
    <p:extLst>
      <p:ext uri="{BB962C8B-B14F-4D97-AF65-F5344CB8AC3E}">
        <p14:creationId xmlns:p14="http://schemas.microsoft.com/office/powerpoint/2010/main" val="2737653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Overall 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addition of fake images brought an increase in the F1 score of 0.633 compared to the raw data accuracy of 0.581.</a:t>
            </a:r>
          </a:p>
        </p:txBody>
      </p:sp>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first release annotated by DSPS;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second release annotated by team members;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selected 100 fake images.</a:t>
            </a:r>
          </a:p>
        </p:txBody>
      </p:sp>
      <p:grpSp>
        <p:nvGrpSpPr>
          <p:cNvPr id="21" name="Group 20">
            <a:extLst>
              <a:ext uri="{FF2B5EF4-FFF2-40B4-BE49-F238E27FC236}">
                <a16:creationId xmlns:a16="http://schemas.microsoft.com/office/drawing/2014/main" id="{8A53ED8F-E665-419B-A0AF-5825918BCAC5}"/>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3F880BBB-E84F-44E5-8C99-C3EA162EE45F}"/>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1510D37A-A161-40CA-B0DC-656D44243CCD}"/>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593D407C-983A-4CE3-9C8D-A3A85419FE04}"/>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9F7CF8F8-C67D-404F-9A72-04C1CDE6038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6DE108A2-CC91-4F65-A613-564CB9156753}"/>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3A4AA860-6115-4441-A30B-96D91D084906}"/>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F5FCADB5-EBCB-42FD-8A2F-05F888FD59C7}"/>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E6C319D0-A3BC-402A-B5BA-6827E42C8F1E}"/>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15C61443-4482-4362-B9F9-269648BDB825}"/>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BAA148-5762-4A72-8D91-689BD7213B88}"/>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82F3618-57FF-439E-9E94-0E11EDED925A}"/>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C723E4-C3B7-4CBB-BBFA-E40AC8198581}"/>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4942B59-B032-4B3F-BE8F-A5A445971770}"/>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11D1D8F-D3EE-4710-9400-E4F77591FB1A}"/>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48B44D6C-2636-4F19-875E-28460D4FEB5F}"/>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E56F89E1-E1A9-497F-90D8-AA1BE4D8E97C}"/>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5307" y="3962400"/>
            <a:ext cx="3283978" cy="2229021"/>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619006" y="1428437"/>
            <a:ext cx="4220194" cy="476298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48865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52718" y="2209800"/>
            <a:ext cx="7969978" cy="2647277"/>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1. Image preprocessing methods such as histogram equalization, Gaussian filter and image normalization decrease the F1 score of the test result showing not a wise way in road distress inspection.</a:t>
            </a:r>
          </a:p>
          <a:p>
            <a:pPr>
              <a:buFont typeface="Wingdings" pitchFamily="2" charset="2"/>
              <a:buChar char="Ø"/>
            </a:pPr>
            <a:r>
              <a:rPr lang="en-US" sz="1800" dirty="0">
                <a:latin typeface="Arial" panose="020B0604020202020204" pitchFamily="34" charset="0"/>
                <a:cs typeface="Arial" panose="020B0604020202020204" pitchFamily="34" charset="0"/>
              </a:rPr>
              <a:t>2. GAN can produce fake images to enlarge the amount of train data, as deep learning depends a lot in quality and quantity in the dataset.</a:t>
            </a:r>
          </a:p>
          <a:p>
            <a:pPr>
              <a:buFont typeface="Wingdings" pitchFamily="2" charset="2"/>
              <a:buChar char="Ø"/>
            </a:pPr>
            <a:r>
              <a:rPr lang="en-US" sz="1800" dirty="0">
                <a:latin typeface="Arial" panose="020B0604020202020204" pitchFamily="34" charset="0"/>
                <a:cs typeface="Arial" panose="020B0604020202020204" pitchFamily="34" charset="0"/>
              </a:rPr>
              <a:t>3. In the overall procedure, based on the YOLOv5 object detection model, the GAN gains its importance in image augmentation and promotes a better result in the pavement distress inspection.</a:t>
            </a:r>
          </a:p>
          <a:p>
            <a:pPr>
              <a:buFont typeface="Wingdings" pitchFamily="2" charset="2"/>
              <a:buChar char="Ø"/>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76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600" y="1828800"/>
            <a:ext cx="7772400" cy="1362075"/>
          </a:xfrm>
        </p:spPr>
        <p:txBody>
          <a:bodyPr>
            <a:normAutofit/>
          </a:bodyPr>
          <a:lstStyle/>
          <a:p>
            <a:r>
              <a:rPr lang="en-US" sz="4400" dirty="0">
                <a:latin typeface="Modern Love Grunge" panose="020B0604020202020204" pitchFamily="82" charset="0"/>
              </a:rPr>
              <a:t>Thank You</a:t>
            </a:r>
          </a:p>
        </p:txBody>
      </p:sp>
      <p:sp>
        <p:nvSpPr>
          <p:cNvPr id="5" name="Text Placeholder 4"/>
          <p:cNvSpPr>
            <a:spLocks noGrp="1"/>
          </p:cNvSpPr>
          <p:nvPr>
            <p:ph type="body" idx="1"/>
          </p:nvPr>
        </p:nvSpPr>
        <p:spPr>
          <a:xfrm>
            <a:off x="685800" y="4114800"/>
            <a:ext cx="7772400" cy="1500187"/>
          </a:xfrm>
        </p:spPr>
        <p:txBody>
          <a:bodyPr/>
          <a:lstStyle/>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a:t>
            </a:r>
            <a:r>
              <a:rPr lang="en-US" u="sng" dirty="0">
                <a:latin typeface="Times New Roman" panose="02020603050405020304" pitchFamily="18" charset="0"/>
                <a:cs typeface="Times New Roman" panose="02020603050405020304" pitchFamily="18" charset="0"/>
              </a:rPr>
              <a:t>tjzhang@u.boisestate.edu</a:t>
            </a:r>
          </a:p>
        </p:txBody>
      </p:sp>
    </p:spTree>
    <p:extLst>
      <p:ext uri="{BB962C8B-B14F-4D97-AF65-F5344CB8AC3E}">
        <p14:creationId xmlns:p14="http://schemas.microsoft.com/office/powerpoint/2010/main" val="100249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Convolutional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3" name="Content Placeholder 2"/>
          <p:cNvSpPr>
            <a:spLocks noGrp="1"/>
          </p:cNvSpPr>
          <p:nvPr>
            <p:ph idx="1"/>
          </p:nvPr>
        </p:nvSpPr>
        <p:spPr>
          <a:xfrm>
            <a:off x="685800" y="1981200"/>
            <a:ext cx="7924800" cy="3690588"/>
          </a:xfrm>
          <a:solidFill>
            <a:schemeClr val="accent3">
              <a:lumMod val="20000"/>
              <a:lumOff val="80000"/>
            </a:schemeClr>
          </a:solidFill>
          <a:ln>
            <a:solidFill>
              <a:schemeClr val="tx2">
                <a:lumMod val="40000"/>
                <a:lumOff val="60000"/>
              </a:schemeClr>
            </a:solidFill>
          </a:ln>
        </p:spPr>
        <p:txBody>
          <a:bodyPr>
            <a:normAutofit/>
          </a:bodyPr>
          <a:lstStyle/>
          <a:p>
            <a:pPr>
              <a:buFont typeface="Wingdings" pitchFamily="2" charset="2"/>
              <a:buChar char="Ø"/>
            </a:pPr>
            <a:r>
              <a:rPr lang="en-US" sz="1400" b="1" dirty="0">
                <a:latin typeface="Arial" panose="020B0604020202020204" pitchFamily="34" charset="0"/>
                <a:cs typeface="Arial" panose="020B0604020202020204" pitchFamily="34" charset="0"/>
              </a:rPr>
              <a:t>From: </a:t>
            </a:r>
            <a:r>
              <a:rPr lang="en-US" sz="1400" dirty="0">
                <a:latin typeface="Arial" panose="020B0604020202020204" pitchFamily="34" charset="0"/>
                <a:cs typeface="Arial" panose="020B0604020202020204" pitchFamily="34" charset="0"/>
              </a:rPr>
              <a:t>Organizers of DSPS22 (Kansas city, Jefferson city, Columbia, Missouri)</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Distress: </a:t>
            </a:r>
            <a:r>
              <a:rPr lang="en-US" sz="1400" dirty="0">
                <a:latin typeface="Arial" panose="020B0604020202020204" pitchFamily="34" charset="0"/>
                <a:cs typeface="Arial" panose="020B0604020202020204" pitchFamily="34" charset="0"/>
              </a:rPr>
              <a:t>7 main distress types</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Resolution: </a:t>
            </a:r>
            <a:r>
              <a:rPr lang="en-US" sz="1400" dirty="0">
                <a:latin typeface="Arial" panose="020B0604020202020204" pitchFamily="34" charset="0"/>
                <a:cs typeface="Arial" panose="020B0604020202020204" pitchFamily="34" charset="0"/>
              </a:rPr>
              <a:t>2011×1014 pixels</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Annotation: </a:t>
            </a:r>
            <a:r>
              <a:rPr lang="en-US" sz="1400" dirty="0">
                <a:latin typeface="Arial" panose="020B0604020202020204" pitchFamily="34" charset="0"/>
                <a:cs typeface="Arial" panose="020B0604020202020204" pitchFamily="34" charset="0"/>
              </a:rPr>
              <a:t>The second release data was annotated by our team members while the first release was annotated by Sponsor.</a:t>
            </a:r>
          </a:p>
          <a:p>
            <a:pPr marL="0" indent="0">
              <a:buNone/>
            </a:pPr>
            <a:endParaRPr lang="en-US" sz="1400" dirty="0">
              <a:latin typeface="Arial" panose="020B0604020202020204" pitchFamily="34" charset="0"/>
              <a:cs typeface="Arial" panose="020B0604020202020204" pitchFamily="34" charset="0"/>
            </a:endParaRPr>
          </a:p>
          <a:p>
            <a:pPr>
              <a:buFont typeface="Wingdings" pitchFamily="2" charset="2"/>
              <a:buChar char="Ø"/>
            </a:pPr>
            <a:r>
              <a:rPr lang="en-US" sz="1400" b="1" dirty="0">
                <a:latin typeface="Arial" panose="020B0604020202020204" pitchFamily="34" charset="0"/>
                <a:cs typeface="Arial" panose="020B0604020202020204" pitchFamily="34" charset="0"/>
              </a:rPr>
              <a:t>Limits: 1. </a:t>
            </a:r>
            <a:r>
              <a:rPr lang="en-US" sz="1400" dirty="0">
                <a:latin typeface="Arial" panose="020B0604020202020204" pitchFamily="34" charset="0"/>
                <a:cs typeface="Arial" panose="020B0604020202020204" pitchFamily="34" charset="0"/>
              </a:rPr>
              <a:t>The amount of training and validation data is small for a deep learning model.</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2. The test data is fixed</a:t>
            </a:r>
          </a:p>
          <a:p>
            <a:pPr marL="0" indent="0">
              <a:buNone/>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363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3" name="TextBox 22">
            <a:extLst>
              <a:ext uri="{FF2B5EF4-FFF2-40B4-BE49-F238E27FC236}">
                <a16:creationId xmlns:a16="http://schemas.microsoft.com/office/drawing/2014/main" id="{70F2D72B-3A41-4249-BF2E-3F4824B8CC65}"/>
              </a:ext>
            </a:extLst>
          </p:cNvPr>
          <p:cNvSpPr txBox="1"/>
          <p:nvPr/>
        </p:nvSpPr>
        <p:spPr>
          <a:xfrm>
            <a:off x="436017" y="3962400"/>
            <a:ext cx="1672253" cy="369332"/>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The first release</a:t>
            </a:r>
          </a:p>
        </p:txBody>
      </p:sp>
      <p:sp>
        <p:nvSpPr>
          <p:cNvPr id="24" name="TextBox 23">
            <a:extLst>
              <a:ext uri="{FF2B5EF4-FFF2-40B4-BE49-F238E27FC236}">
                <a16:creationId xmlns:a16="http://schemas.microsoft.com/office/drawing/2014/main" id="{7DD8485E-7D85-A94B-A68A-71310A0FE1FC}"/>
              </a:ext>
            </a:extLst>
          </p:cNvPr>
          <p:cNvSpPr txBox="1"/>
          <p:nvPr/>
        </p:nvSpPr>
        <p:spPr>
          <a:xfrm>
            <a:off x="3318681" y="3957181"/>
            <a:ext cx="522322"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211</a:t>
            </a:r>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FA5518-2F70-F241-9747-393A07C1BBA5}"/>
              </a:ext>
            </a:extLst>
          </p:cNvPr>
          <p:cNvSpPr txBox="1"/>
          <p:nvPr/>
        </p:nvSpPr>
        <p:spPr>
          <a:xfrm>
            <a:off x="5610952" y="3962400"/>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52</a:t>
            </a:r>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0947429-2759-FE4C-B79D-A177FFB649BA}"/>
              </a:ext>
            </a:extLst>
          </p:cNvPr>
          <p:cNvSpPr txBox="1"/>
          <p:nvPr/>
        </p:nvSpPr>
        <p:spPr>
          <a:xfrm>
            <a:off x="436017" y="4844534"/>
            <a:ext cx="1941557"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second release</a:t>
            </a:r>
          </a:p>
        </p:txBody>
      </p:sp>
      <p:sp>
        <p:nvSpPr>
          <p:cNvPr id="27" name="TextBox 26">
            <a:extLst>
              <a:ext uri="{FF2B5EF4-FFF2-40B4-BE49-F238E27FC236}">
                <a16:creationId xmlns:a16="http://schemas.microsoft.com/office/drawing/2014/main" id="{8D1F6FF9-19F1-6C4F-92E2-D5619D707A3A}"/>
              </a:ext>
            </a:extLst>
          </p:cNvPr>
          <p:cNvSpPr txBox="1"/>
          <p:nvPr/>
        </p:nvSpPr>
        <p:spPr>
          <a:xfrm>
            <a:off x="3306864" y="4864411"/>
            <a:ext cx="522322"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112</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AD637EA-6D42-2441-BCFB-0210645C1E6D}"/>
              </a:ext>
            </a:extLst>
          </p:cNvPr>
          <p:cNvSpPr txBox="1"/>
          <p:nvPr/>
        </p:nvSpPr>
        <p:spPr>
          <a:xfrm>
            <a:off x="5610952" y="4844534"/>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28</a:t>
            </a:r>
            <a:endParaRPr lang="en-US" dirty="0">
              <a:latin typeface="Times New Roman" panose="02020603050405020304" pitchFamily="18" charset="0"/>
              <a:cs typeface="Times New Roman" panose="02020603050405020304" pitchFamily="18" charset="0"/>
            </a:endParaRPr>
          </a:p>
        </p:txBody>
      </p:sp>
      <p:grpSp>
        <p:nvGrpSpPr>
          <p:cNvPr id="29" name="组合 130">
            <a:extLst>
              <a:ext uri="{FF2B5EF4-FFF2-40B4-BE49-F238E27FC236}">
                <a16:creationId xmlns:a16="http://schemas.microsoft.com/office/drawing/2014/main" id="{15147403-C4BD-DD44-B7DB-69711B024458}"/>
              </a:ext>
            </a:extLst>
          </p:cNvPr>
          <p:cNvGrpSpPr/>
          <p:nvPr/>
        </p:nvGrpSpPr>
        <p:grpSpPr>
          <a:xfrm>
            <a:off x="3089879" y="1853793"/>
            <a:ext cx="1223559" cy="1380824"/>
            <a:chOff x="8990096" y="121166"/>
            <a:chExt cx="1223559" cy="1380824"/>
          </a:xfrm>
        </p:grpSpPr>
        <p:sp>
          <p:nvSpPr>
            <p:cNvPr id="30" name="流程图: 磁盘 131">
              <a:extLst>
                <a:ext uri="{FF2B5EF4-FFF2-40B4-BE49-F238E27FC236}">
                  <a16:creationId xmlns:a16="http://schemas.microsoft.com/office/drawing/2014/main" id="{4946706F-73B3-8946-9DD8-2CC8ABE4831D}"/>
                </a:ext>
              </a:extLst>
            </p:cNvPr>
            <p:cNvSpPr/>
            <p:nvPr/>
          </p:nvSpPr>
          <p:spPr>
            <a:xfrm>
              <a:off x="8990096" y="121166"/>
              <a:ext cx="122355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Training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椭圆 132">
              <a:extLst>
                <a:ext uri="{FF2B5EF4-FFF2-40B4-BE49-F238E27FC236}">
                  <a16:creationId xmlns:a16="http://schemas.microsoft.com/office/drawing/2014/main" id="{4C6E19CD-A7F2-9946-98B6-C571394F5DDC}"/>
                </a:ext>
              </a:extLst>
            </p:cNvPr>
            <p:cNvSpPr/>
            <p:nvPr/>
          </p:nvSpPr>
          <p:spPr>
            <a:xfrm>
              <a:off x="9224614"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85">
            <a:extLst>
              <a:ext uri="{FF2B5EF4-FFF2-40B4-BE49-F238E27FC236}">
                <a16:creationId xmlns:a16="http://schemas.microsoft.com/office/drawing/2014/main" id="{FF94EB8D-0AB0-EB40-87D6-D5DB66CF8A3A}"/>
              </a:ext>
            </a:extLst>
          </p:cNvPr>
          <p:cNvPicPr>
            <a:picLocks noChangeAspect="1"/>
          </p:cNvPicPr>
          <p:nvPr/>
        </p:nvPicPr>
        <p:blipFill>
          <a:blip r:embed="rId3"/>
          <a:stretch>
            <a:fillRect/>
          </a:stretch>
        </p:blipFill>
        <p:spPr>
          <a:xfrm>
            <a:off x="372803" y="2571750"/>
            <a:ext cx="1724025" cy="857250"/>
          </a:xfrm>
          <a:prstGeom prst="rect">
            <a:avLst/>
          </a:prstGeom>
        </p:spPr>
      </p:pic>
      <p:sp>
        <p:nvSpPr>
          <p:cNvPr id="33" name="椭圆形标注 86">
            <a:extLst>
              <a:ext uri="{FF2B5EF4-FFF2-40B4-BE49-F238E27FC236}">
                <a16:creationId xmlns:a16="http://schemas.microsoft.com/office/drawing/2014/main" id="{C830D79E-138E-BB46-A10B-B83E9AE1AFC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87">
            <a:extLst>
              <a:ext uri="{FF2B5EF4-FFF2-40B4-BE49-F238E27FC236}">
                <a16:creationId xmlns:a16="http://schemas.microsoft.com/office/drawing/2014/main" id="{1CE1CF33-DF4C-4D43-B5FC-07AD930E3A63}"/>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C60669A1-4D15-A54C-9C3E-DB695CD58C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91">
            <a:extLst>
              <a:ext uri="{FF2B5EF4-FFF2-40B4-BE49-F238E27FC236}">
                <a16:creationId xmlns:a16="http://schemas.microsoft.com/office/drawing/2014/main" id="{CCF52777-6A37-C149-97C9-89160A2527E5}"/>
              </a:ext>
            </a:extLst>
          </p:cNvPr>
          <p:cNvPicPr>
            <a:picLocks noChangeAspect="1"/>
          </p:cNvPicPr>
          <p:nvPr/>
        </p:nvPicPr>
        <p:blipFill>
          <a:blip r:embed="rId5"/>
          <a:stretch>
            <a:fillRect/>
          </a:stretch>
        </p:blipFill>
        <p:spPr>
          <a:xfrm rot="5400000" flipH="1">
            <a:off x="1476315" y="1786597"/>
            <a:ext cx="472963" cy="457456"/>
          </a:xfrm>
          <a:prstGeom prst="rect">
            <a:avLst/>
          </a:prstGeom>
        </p:spPr>
      </p:pic>
      <p:grpSp>
        <p:nvGrpSpPr>
          <p:cNvPr id="37" name="组合 130">
            <a:extLst>
              <a:ext uri="{FF2B5EF4-FFF2-40B4-BE49-F238E27FC236}">
                <a16:creationId xmlns:a16="http://schemas.microsoft.com/office/drawing/2014/main" id="{DD70E80C-E5F7-1749-859B-5F62DE93AAD0}"/>
              </a:ext>
            </a:extLst>
          </p:cNvPr>
          <p:cNvGrpSpPr/>
          <p:nvPr/>
        </p:nvGrpSpPr>
        <p:grpSpPr>
          <a:xfrm>
            <a:off x="5025922" y="1878845"/>
            <a:ext cx="1353969" cy="1380824"/>
            <a:chOff x="8990095" y="121166"/>
            <a:chExt cx="1353969" cy="1380824"/>
          </a:xfrm>
        </p:grpSpPr>
        <p:sp>
          <p:nvSpPr>
            <p:cNvPr id="38" name="流程图: 磁盘 131">
              <a:extLst>
                <a:ext uri="{FF2B5EF4-FFF2-40B4-BE49-F238E27FC236}">
                  <a16:creationId xmlns:a16="http://schemas.microsoft.com/office/drawing/2014/main" id="{A7C24050-25AF-1D4E-ADC6-6393BB443ACB}"/>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Validation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132">
              <a:extLst>
                <a:ext uri="{FF2B5EF4-FFF2-40B4-BE49-F238E27FC236}">
                  <a16:creationId xmlns:a16="http://schemas.microsoft.com/office/drawing/2014/main" id="{304FFF7D-72AF-E24A-B304-830046066814}"/>
                </a:ext>
              </a:extLst>
            </p:cNvPr>
            <p:cNvSpPr/>
            <p:nvPr/>
          </p:nvSpPr>
          <p:spPr>
            <a:xfrm>
              <a:off x="929817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130">
            <a:extLst>
              <a:ext uri="{FF2B5EF4-FFF2-40B4-BE49-F238E27FC236}">
                <a16:creationId xmlns:a16="http://schemas.microsoft.com/office/drawing/2014/main" id="{88190261-F8E5-9740-B948-2210FBED8679}"/>
              </a:ext>
            </a:extLst>
          </p:cNvPr>
          <p:cNvGrpSpPr/>
          <p:nvPr/>
        </p:nvGrpSpPr>
        <p:grpSpPr>
          <a:xfrm>
            <a:off x="7240766" y="1830785"/>
            <a:ext cx="1353969" cy="1380824"/>
            <a:chOff x="8990095" y="121166"/>
            <a:chExt cx="1353969" cy="1380824"/>
          </a:xfrm>
        </p:grpSpPr>
        <p:sp>
          <p:nvSpPr>
            <p:cNvPr id="41" name="流程图: 磁盘 131">
              <a:extLst>
                <a:ext uri="{FF2B5EF4-FFF2-40B4-BE49-F238E27FC236}">
                  <a16:creationId xmlns:a16="http://schemas.microsoft.com/office/drawing/2014/main" id="{75B7F1BE-8F64-7945-AC38-D9736C3594C8}"/>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Testing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132">
              <a:extLst>
                <a:ext uri="{FF2B5EF4-FFF2-40B4-BE49-F238E27FC236}">
                  <a16:creationId xmlns:a16="http://schemas.microsoft.com/office/drawing/2014/main" id="{7AFEB4DB-5B52-1940-AB69-3EA029C02B1E}"/>
                </a:ext>
              </a:extLst>
            </p:cNvPr>
            <p:cNvSpPr/>
            <p:nvPr/>
          </p:nvSpPr>
          <p:spPr>
            <a:xfrm>
              <a:off x="9293129"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a:extLst>
              <a:ext uri="{FF2B5EF4-FFF2-40B4-BE49-F238E27FC236}">
                <a16:creationId xmlns:a16="http://schemas.microsoft.com/office/drawing/2014/main" id="{7CE2CBA4-2BC0-C847-9731-E68D9737BFD7}"/>
              </a:ext>
            </a:extLst>
          </p:cNvPr>
          <p:cNvSpPr txBox="1"/>
          <p:nvPr/>
        </p:nvSpPr>
        <p:spPr>
          <a:xfrm>
            <a:off x="436017" y="5671667"/>
            <a:ext cx="1736373"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third release</a:t>
            </a:r>
          </a:p>
        </p:txBody>
      </p:sp>
      <p:sp>
        <p:nvSpPr>
          <p:cNvPr id="44" name="TextBox 43">
            <a:extLst>
              <a:ext uri="{FF2B5EF4-FFF2-40B4-BE49-F238E27FC236}">
                <a16:creationId xmlns:a16="http://schemas.microsoft.com/office/drawing/2014/main" id="{CB1F97A5-5B10-1A43-9A05-3416FF1E4064}"/>
              </a:ext>
            </a:extLst>
          </p:cNvPr>
          <p:cNvSpPr txBox="1"/>
          <p:nvPr/>
        </p:nvSpPr>
        <p:spPr>
          <a:xfrm>
            <a:off x="7710001" y="5671667"/>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5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84973" y="4572000"/>
            <a:ext cx="7269261" cy="1627323"/>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overall procedure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  Thus, in this work, what we contributes is in the amount of images</a:t>
            </a:r>
          </a:p>
        </p:txBody>
      </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25919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pSp>
        <p:nvGrpSpPr>
          <p:cNvPr id="4" name="Group 3">
            <a:extLst>
              <a:ext uri="{FF2B5EF4-FFF2-40B4-BE49-F238E27FC236}">
                <a16:creationId xmlns:a16="http://schemas.microsoft.com/office/drawing/2014/main" id="{6EB24FB1-76F7-4B2F-A153-E26FC568D24F}"/>
              </a:ext>
            </a:extLst>
          </p:cNvPr>
          <p:cNvGrpSpPr/>
          <p:nvPr/>
        </p:nvGrpSpPr>
        <p:grpSpPr>
          <a:xfrm>
            <a:off x="1256769" y="1854620"/>
            <a:ext cx="6325667" cy="2385601"/>
            <a:chOff x="1567626" y="908720"/>
            <a:chExt cx="6325667" cy="2385601"/>
          </a:xfrm>
        </p:grpSpPr>
        <p:sp>
          <p:nvSpPr>
            <p:cNvPr id="28" name="TextBox 27">
              <a:extLst>
                <a:ext uri="{FF2B5EF4-FFF2-40B4-BE49-F238E27FC236}">
                  <a16:creationId xmlns:a16="http://schemas.microsoft.com/office/drawing/2014/main" id="{011FCC61-E481-4F1A-B6F2-BC8F9EDA7DAD}"/>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29" name="TextBox 28">
              <a:extLst>
                <a:ext uri="{FF2B5EF4-FFF2-40B4-BE49-F238E27FC236}">
                  <a16:creationId xmlns:a16="http://schemas.microsoft.com/office/drawing/2014/main" id="{3438B986-2299-4B3E-BA17-C7BB4D783C10}"/>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30" name="TextBox 29">
              <a:extLst>
                <a:ext uri="{FF2B5EF4-FFF2-40B4-BE49-F238E27FC236}">
                  <a16:creationId xmlns:a16="http://schemas.microsoft.com/office/drawing/2014/main" id="{07EF8400-031A-4C46-AA2A-33B84A9A0476}"/>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31" name="TextBox 30">
              <a:extLst>
                <a:ext uri="{FF2B5EF4-FFF2-40B4-BE49-F238E27FC236}">
                  <a16:creationId xmlns:a16="http://schemas.microsoft.com/office/drawing/2014/main" id="{276788AD-94B9-48E2-9ED9-DAAC4B7198B4}"/>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32" name="TextBox 31">
              <a:extLst>
                <a:ext uri="{FF2B5EF4-FFF2-40B4-BE49-F238E27FC236}">
                  <a16:creationId xmlns:a16="http://schemas.microsoft.com/office/drawing/2014/main" id="{C1BA34B9-6683-4D8A-910C-A2F2FB884BAC}"/>
                </a:ext>
              </a:extLst>
            </p:cNvPr>
            <p:cNvSpPr txBox="1"/>
            <p:nvPr/>
          </p:nvSpPr>
          <p:spPr>
            <a:xfrm>
              <a:off x="1691680" y="908720"/>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33" name="TextBox 32">
              <a:extLst>
                <a:ext uri="{FF2B5EF4-FFF2-40B4-BE49-F238E27FC236}">
                  <a16:creationId xmlns:a16="http://schemas.microsoft.com/office/drawing/2014/main" id="{A3B91C35-556A-417B-A493-594F096C968D}"/>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34" name="Elbow Connector 30">
              <a:extLst>
                <a:ext uri="{FF2B5EF4-FFF2-40B4-BE49-F238E27FC236}">
                  <a16:creationId xmlns:a16="http://schemas.microsoft.com/office/drawing/2014/main" id="{CE08FA2F-4711-488F-9B8B-929AC1D8E293}"/>
                </a:ext>
              </a:extLst>
            </p:cNvPr>
            <p:cNvCxnSpPr>
              <a:cxnSpLocks/>
              <a:stCxn id="33" idx="3"/>
              <a:endCxn id="31"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2">
              <a:extLst>
                <a:ext uri="{FF2B5EF4-FFF2-40B4-BE49-F238E27FC236}">
                  <a16:creationId xmlns:a16="http://schemas.microsoft.com/office/drawing/2014/main" id="{7ABBBCCE-1842-4279-A850-86D5FC32BC7F}"/>
                </a:ext>
              </a:extLst>
            </p:cNvPr>
            <p:cNvCxnSpPr>
              <a:cxnSpLocks/>
              <a:stCxn id="33" idx="3"/>
              <a:endCxn id="30"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1861D6-5CBF-4B5B-B2FC-96B9F0DEC950}"/>
                </a:ext>
              </a:extLst>
            </p:cNvPr>
            <p:cNvCxnSpPr>
              <a:cxnSpLocks/>
              <a:stCxn id="28" idx="3"/>
              <a:endCxn id="33"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2A539C9-DF38-4447-ACDB-6078CB6319FF}"/>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38" name="Elbow Connector 39">
              <a:extLst>
                <a:ext uri="{FF2B5EF4-FFF2-40B4-BE49-F238E27FC236}">
                  <a16:creationId xmlns:a16="http://schemas.microsoft.com/office/drawing/2014/main" id="{E7DD4BC6-EAAB-49C3-9FC6-EEF8BD36A578}"/>
                </a:ext>
              </a:extLst>
            </p:cNvPr>
            <p:cNvCxnSpPr>
              <a:cxnSpLocks/>
              <a:stCxn id="30" idx="3"/>
              <a:endCxn id="29"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1">
              <a:extLst>
                <a:ext uri="{FF2B5EF4-FFF2-40B4-BE49-F238E27FC236}">
                  <a16:creationId xmlns:a16="http://schemas.microsoft.com/office/drawing/2014/main" id="{DAAC7733-2599-4FD0-8D94-4280DDBFA9E3}"/>
                </a:ext>
              </a:extLst>
            </p:cNvPr>
            <p:cNvCxnSpPr>
              <a:cxnSpLocks/>
              <a:stCxn id="31" idx="3"/>
              <a:endCxn id="29"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4B036A-DE55-435D-BA05-A8F915225096}"/>
                </a:ext>
              </a:extLst>
            </p:cNvPr>
            <p:cNvCxnSpPr>
              <a:stCxn id="29" idx="3"/>
              <a:endCxn id="37"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400B37A-7F0F-4B46-A55E-3F53467BF31B}"/>
                </a:ext>
              </a:extLst>
            </p:cNvPr>
            <p:cNvSpPr txBox="1"/>
            <p:nvPr/>
          </p:nvSpPr>
          <p:spPr>
            <a:xfrm>
              <a:off x="1895530" y="1465039"/>
              <a:ext cx="1232537"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Preprocess</a:t>
              </a:r>
            </a:p>
          </p:txBody>
        </p:sp>
        <p:cxnSp>
          <p:nvCxnSpPr>
            <p:cNvPr id="42" name="Connector: Elbow 41">
              <a:extLst>
                <a:ext uri="{FF2B5EF4-FFF2-40B4-BE49-F238E27FC236}">
                  <a16:creationId xmlns:a16="http://schemas.microsoft.com/office/drawing/2014/main" id="{0D08A0CE-C029-47F6-9ED6-A4A44C544948}"/>
                </a:ext>
              </a:extLst>
            </p:cNvPr>
            <p:cNvCxnSpPr>
              <a:stCxn id="41" idx="2"/>
              <a:endCxn id="28" idx="0"/>
            </p:cNvCxnSpPr>
            <p:nvPr/>
          </p:nvCxnSpPr>
          <p:spPr>
            <a:xfrm rot="5400000">
              <a:off x="1998764" y="1665715"/>
              <a:ext cx="405935" cy="6201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2E8FE694-270B-4E20-8689-CEBA3D7A3C69}"/>
                </a:ext>
              </a:extLst>
            </p:cNvPr>
            <p:cNvCxnSpPr>
              <a:stCxn id="41" idx="2"/>
              <a:endCxn id="33" idx="0"/>
            </p:cNvCxnSpPr>
            <p:nvPr/>
          </p:nvCxnSpPr>
          <p:spPr>
            <a:xfrm rot="16200000" flipH="1">
              <a:off x="2615175" y="1669439"/>
              <a:ext cx="411423" cy="618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FD0638A-5D33-403A-BB5C-A255A6D4B3D7}"/>
                </a:ext>
              </a:extLst>
            </p:cNvPr>
            <p:cNvCxnSpPr>
              <a:stCxn id="32" idx="2"/>
              <a:endCxn id="41" idx="0"/>
            </p:cNvCxnSpPr>
            <p:nvPr/>
          </p:nvCxnSpPr>
          <p:spPr>
            <a:xfrm>
              <a:off x="2511799" y="1216497"/>
              <a:ext cx="0" cy="248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4E0179DB-F2AC-486B-B84E-DD100912551A}"/>
                </a:ext>
              </a:extLst>
            </p:cNvPr>
            <p:cNvSpPr txBox="1"/>
            <p:nvPr/>
          </p:nvSpPr>
          <p:spPr>
            <a:xfrm>
              <a:off x="2051624" y="2986544"/>
              <a:ext cx="1078350"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Organizer </a:t>
              </a:r>
            </a:p>
          </p:txBody>
        </p:sp>
        <p:sp>
          <p:nvSpPr>
            <p:cNvPr id="46" name="TextBox 45">
              <a:extLst>
                <a:ext uri="{FF2B5EF4-FFF2-40B4-BE49-F238E27FC236}">
                  <a16:creationId xmlns:a16="http://schemas.microsoft.com/office/drawing/2014/main" id="{D6402B5F-397B-48A3-83F3-52903BFB7893}"/>
                </a:ext>
              </a:extLst>
            </p:cNvPr>
            <p:cNvSpPr txBox="1"/>
            <p:nvPr/>
          </p:nvSpPr>
          <p:spPr>
            <a:xfrm>
              <a:off x="3426958" y="2986544"/>
              <a:ext cx="843742"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Team</a:t>
              </a:r>
            </a:p>
          </p:txBody>
        </p:sp>
        <p:cxnSp>
          <p:nvCxnSpPr>
            <p:cNvPr id="47" name="Connector: Elbow 46">
              <a:extLst>
                <a:ext uri="{FF2B5EF4-FFF2-40B4-BE49-F238E27FC236}">
                  <a16:creationId xmlns:a16="http://schemas.microsoft.com/office/drawing/2014/main" id="{79EA5B7C-36EE-431A-B346-E94CE4BB6988}"/>
                </a:ext>
              </a:extLst>
            </p:cNvPr>
            <p:cNvCxnSpPr>
              <a:stCxn id="45" idx="0"/>
              <a:endCxn id="33" idx="2"/>
            </p:cNvCxnSpPr>
            <p:nvPr/>
          </p:nvCxnSpPr>
          <p:spPr>
            <a:xfrm rot="5400000" flipH="1" flipV="1">
              <a:off x="2613122" y="2469693"/>
              <a:ext cx="494528" cy="539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CBAC974-CD4D-4D3B-BB5E-60E7EBCEBDA0}"/>
                </a:ext>
              </a:extLst>
            </p:cNvPr>
            <p:cNvCxnSpPr>
              <a:stCxn id="46" idx="0"/>
              <a:endCxn id="33" idx="2"/>
            </p:cNvCxnSpPr>
            <p:nvPr/>
          </p:nvCxnSpPr>
          <p:spPr>
            <a:xfrm rot="16200000" flipV="1">
              <a:off x="3242138" y="2379852"/>
              <a:ext cx="494528" cy="71885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5315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noFill/>
          <a:ln w="12700">
            <a:solidFill>
              <a:srgbClr val="7698D4"/>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734608" y="4045202"/>
            <a:ext cx="7103563" cy="1995797"/>
          </a:xfrm>
          <a:prstGeom prst="roundRect">
            <a:avLst/>
          </a:prstGeom>
          <a:noFill/>
          <a:ln w="12700">
            <a:solidFill>
              <a:srgbClr val="F6B482"/>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07060" y="426720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Image Preprocess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noFill/>
          <a:ln w="12700">
            <a:solidFill>
              <a:schemeClr val="tx2"/>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407060" y="3200401"/>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solidFill>
            <a:srgbClr val="1B3D6D"/>
          </a:solidFill>
          <a:ln>
            <a:solidFill>
              <a:schemeClr val="tx2"/>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solidFill>
            <a:srgbClr val="E38528"/>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solidFill>
            <a:srgbClr val="77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200400"/>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200400"/>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522349" y="445309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641172" y="4792637"/>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520445" y="5339990"/>
            <a:ext cx="1346405" cy="408501"/>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0" name="Arrow: Down 9">
            <a:extLst>
              <a:ext uri="{FF2B5EF4-FFF2-40B4-BE49-F238E27FC236}">
                <a16:creationId xmlns:a16="http://schemas.microsoft.com/office/drawing/2014/main" id="{E59C402D-76ED-41EB-BD33-25848562B3BD}"/>
              </a:ext>
            </a:extLst>
          </p:cNvPr>
          <p:cNvSpPr/>
          <p:nvPr/>
        </p:nvSpPr>
        <p:spPr>
          <a:xfrm rot="10800000">
            <a:off x="809777" y="277000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D04B8734-B4ED-4F75-B96E-397F6B4FF5FC}"/>
              </a:ext>
            </a:extLst>
          </p:cNvPr>
          <p:cNvSpPr/>
          <p:nvPr/>
        </p:nvSpPr>
        <p:spPr>
          <a:xfrm rot="10800000">
            <a:off x="809777" y="388194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374206" y="4367760"/>
            <a:ext cx="1604682" cy="153313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2990" y="4014324"/>
            <a:ext cx="789817" cy="1565616"/>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470" y="2099169"/>
            <a:ext cx="701936" cy="1391411"/>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0431" y="2113343"/>
            <a:ext cx="710954" cy="1409289"/>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9948" y="4015742"/>
            <a:ext cx="740278" cy="1467416"/>
          </a:xfrm>
          <a:prstGeom prst="rect">
            <a:avLst/>
          </a:prstGeom>
        </p:spPr>
      </p:pic>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701" y="2198321"/>
            <a:ext cx="3164367" cy="1163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725"/>
          <a:stretch/>
        </p:blipFill>
        <p:spPr bwMode="auto">
          <a:xfrm>
            <a:off x="1550044" y="3821765"/>
            <a:ext cx="994836" cy="21128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9E51D1-2D11-4DD8-B044-53331A922220}"/>
              </a:ext>
            </a:extLst>
          </p:cNvPr>
          <p:cNvSpPr txBox="1"/>
          <p:nvPr/>
        </p:nvSpPr>
        <p:spPr>
          <a:xfrm>
            <a:off x="7148039" y="2549746"/>
            <a:ext cx="1562351" cy="369332"/>
          </a:xfrm>
          <a:prstGeom prst="rect">
            <a:avLst/>
          </a:prstGeom>
          <a:noFill/>
        </p:spPr>
        <p:txBody>
          <a:bodyPr wrap="none" rtlCol="0">
            <a:spAutoFit/>
          </a:bodyPr>
          <a:lstStyle/>
          <a:p>
            <a:r>
              <a:rPr lang="en-US" dirty="0"/>
              <a:t>Gaussian Filter</a:t>
            </a:r>
          </a:p>
        </p:txBody>
      </p:sp>
      <p:sp>
        <p:nvSpPr>
          <p:cNvPr id="5" name="TextBox 4">
            <a:extLst>
              <a:ext uri="{FF2B5EF4-FFF2-40B4-BE49-F238E27FC236}">
                <a16:creationId xmlns:a16="http://schemas.microsoft.com/office/drawing/2014/main" id="{EA248E51-0025-49DB-9960-C8C68ADCDC4D}"/>
              </a:ext>
            </a:extLst>
          </p:cNvPr>
          <p:cNvSpPr txBox="1"/>
          <p:nvPr/>
        </p:nvSpPr>
        <p:spPr>
          <a:xfrm>
            <a:off x="876051" y="5934582"/>
            <a:ext cx="2342821" cy="369332"/>
          </a:xfrm>
          <a:prstGeom prst="rect">
            <a:avLst/>
          </a:prstGeom>
          <a:noFill/>
        </p:spPr>
        <p:txBody>
          <a:bodyPr wrap="none" rtlCol="0">
            <a:spAutoFit/>
          </a:bodyPr>
          <a:lstStyle/>
          <a:p>
            <a:r>
              <a:rPr lang="en-US" dirty="0"/>
              <a:t>Histogram equalization</a:t>
            </a:r>
          </a:p>
        </p:txBody>
      </p:sp>
      <p:pic>
        <p:nvPicPr>
          <p:cNvPr id="19" name="Picture 18">
            <a:extLst>
              <a:ext uri="{FF2B5EF4-FFF2-40B4-BE49-F238E27FC236}">
                <a16:creationId xmlns:a16="http://schemas.microsoft.com/office/drawing/2014/main" id="{8D74B9AF-2D9D-4A45-9D07-833A099EC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450" y="4057778"/>
            <a:ext cx="701936" cy="1391411"/>
          </a:xfrm>
          <a:prstGeom prst="rect">
            <a:avLst/>
          </a:prstGeom>
        </p:spPr>
      </p:pic>
      <p:pic>
        <p:nvPicPr>
          <p:cNvPr id="20" name="Picture 19">
            <a:extLst>
              <a:ext uri="{FF2B5EF4-FFF2-40B4-BE49-F238E27FC236}">
                <a16:creationId xmlns:a16="http://schemas.microsoft.com/office/drawing/2014/main" id="{A089BF17-333F-41B0-BAFB-B878A07690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3122" y="4033614"/>
            <a:ext cx="789817" cy="1565613"/>
          </a:xfrm>
          <a:prstGeom prst="rect">
            <a:avLst/>
          </a:prstGeom>
        </p:spPr>
      </p:pic>
      <p:sp>
        <p:nvSpPr>
          <p:cNvPr id="6" name="TextBox 5">
            <a:extLst>
              <a:ext uri="{FF2B5EF4-FFF2-40B4-BE49-F238E27FC236}">
                <a16:creationId xmlns:a16="http://schemas.microsoft.com/office/drawing/2014/main" id="{DD1FCE06-B46E-49D7-9072-6BADAE23EC8D}"/>
              </a:ext>
            </a:extLst>
          </p:cNvPr>
          <p:cNvSpPr txBox="1"/>
          <p:nvPr/>
        </p:nvSpPr>
        <p:spPr>
          <a:xfrm>
            <a:off x="5907146" y="4426284"/>
            <a:ext cx="1111393" cy="646331"/>
          </a:xfrm>
          <a:prstGeom prst="rect">
            <a:avLst/>
          </a:prstGeom>
          <a:noFill/>
        </p:spPr>
        <p:txBody>
          <a:bodyPr wrap="square" rtlCol="0">
            <a:spAutoFit/>
          </a:bodyPr>
          <a:lstStyle/>
          <a:p>
            <a:pPr algn="ctr"/>
            <a:r>
              <a:rPr lang="en-US" dirty="0"/>
              <a:t>Mean subtract</a:t>
            </a:r>
          </a:p>
        </p:txBody>
      </p:sp>
      <p:sp>
        <p:nvSpPr>
          <p:cNvPr id="23" name="TextBox 22">
            <a:extLst>
              <a:ext uri="{FF2B5EF4-FFF2-40B4-BE49-F238E27FC236}">
                <a16:creationId xmlns:a16="http://schemas.microsoft.com/office/drawing/2014/main" id="{5EFEDFCC-8D29-4DDE-A7D3-FEEA9F4ECE73}"/>
              </a:ext>
            </a:extLst>
          </p:cNvPr>
          <p:cNvSpPr txBox="1"/>
          <p:nvPr/>
        </p:nvSpPr>
        <p:spPr>
          <a:xfrm>
            <a:off x="4004393" y="5848239"/>
            <a:ext cx="5189457" cy="369332"/>
          </a:xfrm>
          <a:prstGeom prst="rect">
            <a:avLst/>
          </a:prstGeom>
          <a:noFill/>
        </p:spPr>
        <p:txBody>
          <a:bodyPr wrap="square">
            <a:spAutoFit/>
          </a:bodyPr>
          <a:lstStyle/>
          <a:p>
            <a:r>
              <a:rPr lang="en-US" dirty="0"/>
              <a:t>Normalization: To make the pixel mean equal to zero</a:t>
            </a:r>
          </a:p>
        </p:txBody>
      </p:sp>
      <p:sp>
        <p:nvSpPr>
          <p:cNvPr id="24" name="圆角矩形 82">
            <a:extLst>
              <a:ext uri="{FF2B5EF4-FFF2-40B4-BE49-F238E27FC236}">
                <a16:creationId xmlns:a16="http://schemas.microsoft.com/office/drawing/2014/main" id="{16D0A0A0-39CC-4A68-BD09-2D36A46F6B5B}"/>
              </a:ext>
            </a:extLst>
          </p:cNvPr>
          <p:cNvSpPr/>
          <p:nvPr/>
        </p:nvSpPr>
        <p:spPr>
          <a:xfrm>
            <a:off x="431203" y="3712130"/>
            <a:ext cx="3454997" cy="253627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5" name="圆角矩形 82">
            <a:extLst>
              <a:ext uri="{FF2B5EF4-FFF2-40B4-BE49-F238E27FC236}">
                <a16:creationId xmlns:a16="http://schemas.microsoft.com/office/drawing/2014/main" id="{37DCA2D4-49CB-4951-8C2A-EC6570662D12}"/>
              </a:ext>
            </a:extLst>
          </p:cNvPr>
          <p:cNvSpPr/>
          <p:nvPr/>
        </p:nvSpPr>
        <p:spPr>
          <a:xfrm>
            <a:off x="452718" y="1996421"/>
            <a:ext cx="8615082" cy="1575964"/>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6" name="圆角矩形 82">
            <a:extLst>
              <a:ext uri="{FF2B5EF4-FFF2-40B4-BE49-F238E27FC236}">
                <a16:creationId xmlns:a16="http://schemas.microsoft.com/office/drawing/2014/main" id="{8654742D-5741-4EF6-B6F0-0F35B5EEE1C0}"/>
              </a:ext>
            </a:extLst>
          </p:cNvPr>
          <p:cNvSpPr/>
          <p:nvPr/>
        </p:nvSpPr>
        <p:spPr>
          <a:xfrm>
            <a:off x="4054970" y="3781022"/>
            <a:ext cx="5012830"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679145277"/>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126960</TotalTime>
  <Words>2686</Words>
  <Application>Microsoft Office PowerPoint</Application>
  <PresentationFormat>On-screen Show (4:3)</PresentationFormat>
  <Paragraphs>239</Paragraphs>
  <Slides>19</Slides>
  <Notes>18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微软雅黑</vt:lpstr>
      <vt:lpstr>Arial</vt:lpstr>
      <vt:lpstr>Calibri</vt:lpstr>
      <vt:lpstr>Garamond</vt:lpstr>
      <vt:lpstr>Gotham-Book</vt:lpstr>
      <vt:lpstr>Gotham-Medium</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Data</vt:lpstr>
      <vt:lpstr>Methodology</vt:lpstr>
      <vt:lpstr>Methodology</vt:lpstr>
      <vt:lpstr>Methodology</vt:lpstr>
      <vt:lpstr>Methodology</vt:lpstr>
      <vt:lpstr>Methodology</vt:lpstr>
      <vt:lpstr>Methodology</vt:lpstr>
      <vt:lpstr>Methodology</vt:lpstr>
      <vt:lpstr>Results</vt:lpstr>
      <vt:lpstr>Results</vt:lpstr>
      <vt:lpstr>Results</vt:lpstr>
      <vt:lpstr>Results</vt:lpstr>
      <vt:lpstr>Conclusion</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tianjie zhang</cp:lastModifiedBy>
  <cp:revision>492</cp:revision>
  <dcterms:created xsi:type="dcterms:W3CDTF">2015-02-18T20:10:19Z</dcterms:created>
  <dcterms:modified xsi:type="dcterms:W3CDTF">2022-03-19T00:11:02Z</dcterms:modified>
</cp:coreProperties>
</file>